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0083800" cy="7556500"/>
  <p:notesSz cx="100838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57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7556500"/>
          </a:xfrm>
          <a:custGeom>
            <a:avLst/>
            <a:gdLst/>
            <a:ahLst/>
            <a:cxnLst/>
            <a:rect l="l" t="t" r="r" b="b"/>
            <a:pathLst>
              <a:path w="10078720" h="7556500">
                <a:moveTo>
                  <a:pt x="10078720" y="0"/>
                </a:moveTo>
                <a:lnTo>
                  <a:pt x="0" y="0"/>
                </a:lnTo>
                <a:lnTo>
                  <a:pt x="0" y="7556500"/>
                </a:lnTo>
                <a:lnTo>
                  <a:pt x="10078719" y="7556500"/>
                </a:lnTo>
                <a:lnTo>
                  <a:pt x="1007872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6150" y="293369"/>
            <a:ext cx="5651500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160" y="1789430"/>
            <a:ext cx="9809479" cy="346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640"/>
              </a:lnSpc>
              <a:spcBef>
                <a:spcPts val="100"/>
              </a:spcBef>
            </a:pPr>
            <a:r>
              <a:rPr spc="-45" dirty="0"/>
              <a:t>L’OPTION</a:t>
            </a:r>
            <a:r>
              <a:rPr spc="-30" dirty="0"/>
              <a:t> </a:t>
            </a:r>
            <a:r>
              <a:rPr spc="-80" dirty="0"/>
              <a:t>LATIN</a:t>
            </a:r>
          </a:p>
          <a:p>
            <a:pPr algn="ctr">
              <a:lnSpc>
                <a:spcPts val="3720"/>
              </a:lnSpc>
            </a:pPr>
            <a:r>
              <a:rPr sz="3200" b="0" spc="-5" dirty="0">
                <a:latin typeface="Arial"/>
                <a:cs typeface="Arial"/>
              </a:rPr>
              <a:t>au </a:t>
            </a:r>
            <a:r>
              <a:rPr sz="3200" b="0" spc="-25" dirty="0">
                <a:latin typeface="Arial"/>
                <a:cs typeface="Arial"/>
              </a:rPr>
              <a:t>Lycée </a:t>
            </a:r>
            <a:r>
              <a:rPr sz="3200" b="0" spc="-15" dirty="0">
                <a:latin typeface="Arial"/>
                <a:cs typeface="Arial"/>
              </a:rPr>
              <a:t>Geoffroy</a:t>
            </a:r>
            <a:r>
              <a:rPr sz="3200" b="0" spc="-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Saint-Hilaire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1614169"/>
            <a:ext cx="8712200" cy="580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6609" y="494029"/>
            <a:ext cx="3556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0" algn="l"/>
              </a:tabLst>
            </a:pPr>
            <a:r>
              <a:rPr b="0" i="1" spc="775" dirty="0">
                <a:solidFill>
                  <a:srgbClr val="FF6600"/>
                </a:solidFill>
                <a:latin typeface="Times New Roman"/>
                <a:cs typeface="Times New Roman"/>
              </a:rPr>
              <a:t>Pou</a:t>
            </a:r>
            <a:r>
              <a:rPr b="0" i="1" spc="56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b="0" i="1" spc="3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b="0" i="1" spc="770" dirty="0">
                <a:solidFill>
                  <a:srgbClr val="FF6600"/>
                </a:solidFill>
                <a:latin typeface="Times New Roman"/>
                <a:cs typeface="Times New Roman"/>
              </a:rPr>
              <a:t>qu</a:t>
            </a:r>
            <a:r>
              <a:rPr b="0" i="1" spc="43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b="0" i="1" dirty="0">
                <a:solidFill>
                  <a:srgbClr val="FF6600"/>
                </a:solidFill>
                <a:latin typeface="Times New Roman"/>
                <a:cs typeface="Times New Roman"/>
              </a:rPr>
              <a:t>	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74665" marR="210820">
              <a:lnSpc>
                <a:spcPct val="107700"/>
              </a:lnSpc>
              <a:spcBef>
                <a:spcPts val="95"/>
              </a:spcBef>
            </a:pPr>
            <a:r>
              <a:rPr spc="-5" dirty="0"/>
              <a:t>Cette option est ouverte </a:t>
            </a:r>
            <a:r>
              <a:rPr dirty="0"/>
              <a:t>à  </a:t>
            </a:r>
            <a:r>
              <a:rPr spc="-20" dirty="0"/>
              <a:t>TOUS </a:t>
            </a:r>
            <a:r>
              <a:rPr spc="-5" dirty="0"/>
              <a:t>les </a:t>
            </a:r>
            <a:r>
              <a:rPr spc="-10" dirty="0"/>
              <a:t>élèves </a:t>
            </a:r>
            <a:r>
              <a:rPr spc="-5" dirty="0"/>
              <a:t>(débutants  et </a:t>
            </a:r>
            <a:r>
              <a:rPr spc="-10" dirty="0"/>
              <a:t>confirmés)</a:t>
            </a:r>
            <a:r>
              <a:rPr spc="-20" dirty="0"/>
              <a:t> </a:t>
            </a:r>
            <a:r>
              <a:rPr dirty="0"/>
              <a:t>!</a:t>
            </a:r>
          </a:p>
          <a:p>
            <a:pPr marL="5574665" marR="5080">
              <a:lnSpc>
                <a:spcPct val="107800"/>
              </a:lnSpc>
              <a:spcBef>
                <a:spcPts val="1255"/>
              </a:spcBef>
            </a:pPr>
            <a:r>
              <a:rPr spc="-5" dirty="0"/>
              <a:t>Si </a:t>
            </a:r>
            <a:r>
              <a:rPr dirty="0"/>
              <a:t>vous </a:t>
            </a:r>
            <a:r>
              <a:rPr spc="-10" dirty="0"/>
              <a:t>êtes </a:t>
            </a:r>
            <a:r>
              <a:rPr spc="-5" dirty="0"/>
              <a:t>curieux,</a:t>
            </a:r>
            <a:r>
              <a:rPr spc="-80" dirty="0"/>
              <a:t> </a:t>
            </a:r>
            <a:r>
              <a:rPr spc="-10" dirty="0"/>
              <a:t>motivés  </a:t>
            </a:r>
            <a:r>
              <a:rPr spc="-5" dirty="0"/>
              <a:t>et soucieux </a:t>
            </a:r>
            <a:r>
              <a:rPr spc="-10" dirty="0"/>
              <a:t>d'enrichir </a:t>
            </a:r>
            <a:r>
              <a:rPr spc="-5" dirty="0"/>
              <a:t>votre  culture </a:t>
            </a:r>
            <a:r>
              <a:rPr spc="-10" dirty="0"/>
              <a:t>générale, cette </a:t>
            </a:r>
            <a:r>
              <a:rPr spc="-5" dirty="0"/>
              <a:t>option  </a:t>
            </a:r>
            <a:r>
              <a:rPr spc="-10" dirty="0"/>
              <a:t>est </a:t>
            </a:r>
            <a:r>
              <a:rPr spc="-5" dirty="0"/>
              <a:t>faite </a:t>
            </a:r>
            <a:r>
              <a:rPr dirty="0"/>
              <a:t>pour </a:t>
            </a:r>
            <a:r>
              <a:rPr spc="-5" dirty="0"/>
              <a:t>vous</a:t>
            </a:r>
            <a:r>
              <a:rPr spc="-50" dirty="0"/>
              <a:t> </a:t>
            </a:r>
            <a:r>
              <a:rPr dirty="0"/>
              <a:t>!</a:t>
            </a:r>
          </a:p>
        </p:txBody>
      </p:sp>
      <p:sp>
        <p:nvSpPr>
          <p:cNvPr id="4" name="object 4"/>
          <p:cNvSpPr/>
          <p:nvPr/>
        </p:nvSpPr>
        <p:spPr>
          <a:xfrm>
            <a:off x="215900" y="576580"/>
            <a:ext cx="5064760" cy="489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1400" y="5868474"/>
            <a:ext cx="6724650" cy="10775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R="123189" algn="ctr">
              <a:lnSpc>
                <a:spcPct val="100000"/>
              </a:lnSpc>
              <a:spcBef>
                <a:spcPts val="960"/>
              </a:spcBef>
            </a:pPr>
            <a:r>
              <a:rPr lang="fr-FR" sz="3200" i="1" spc="310" dirty="0">
                <a:solidFill>
                  <a:srgbClr val="0066FF"/>
                </a:solidFill>
                <a:latin typeface="Times New Roman"/>
                <a:cs typeface="Times New Roman"/>
              </a:rPr>
              <a:t>2</a:t>
            </a:r>
            <a:r>
              <a:rPr sz="3200" i="1" spc="310" dirty="0">
                <a:solidFill>
                  <a:srgbClr val="0066FF"/>
                </a:solidFill>
                <a:latin typeface="Times New Roman"/>
                <a:cs typeface="Times New Roman"/>
              </a:rPr>
              <a:t>h </a:t>
            </a:r>
            <a:r>
              <a:rPr sz="3200" i="1" spc="535" dirty="0">
                <a:solidFill>
                  <a:srgbClr val="0066FF"/>
                </a:solidFill>
                <a:latin typeface="Times New Roman"/>
                <a:cs typeface="Times New Roman"/>
              </a:rPr>
              <a:t>par</a:t>
            </a:r>
            <a:r>
              <a:rPr sz="3200" i="1" spc="17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3200" i="1" spc="465" dirty="0" err="1">
                <a:solidFill>
                  <a:srgbClr val="0066FF"/>
                </a:solidFill>
                <a:latin typeface="Times New Roman"/>
                <a:cs typeface="Times New Roman"/>
              </a:rPr>
              <a:t>semain</a:t>
            </a:r>
            <a:r>
              <a:rPr lang="fr-FR" sz="3200" i="1" spc="465" dirty="0">
                <a:solidFill>
                  <a:srgbClr val="0066FF"/>
                </a:solidFill>
                <a:latin typeface="Times New Roman"/>
                <a:cs typeface="Times New Roman"/>
              </a:rPr>
              <a:t>e en seconde</a:t>
            </a:r>
            <a:endParaRPr sz="320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350"/>
              </a:spcBef>
            </a:pPr>
            <a:r>
              <a:rPr sz="1300" i="1" spc="190" dirty="0">
                <a:solidFill>
                  <a:srgbClr val="0066FF"/>
                </a:solidFill>
                <a:latin typeface="Times New Roman"/>
                <a:cs typeface="Times New Roman"/>
              </a:rPr>
              <a:t>en </a:t>
            </a:r>
            <a:r>
              <a:rPr sz="1300" i="1" spc="180" dirty="0">
                <a:solidFill>
                  <a:srgbClr val="0066FF"/>
                </a:solidFill>
                <a:latin typeface="Times New Roman"/>
                <a:cs typeface="Times New Roman"/>
              </a:rPr>
              <a:t>petit</a:t>
            </a:r>
            <a:r>
              <a:rPr sz="1300" i="1" spc="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70" dirty="0">
                <a:solidFill>
                  <a:srgbClr val="0066FF"/>
                </a:solidFill>
                <a:latin typeface="Times New Roman"/>
                <a:cs typeface="Times New Roman"/>
              </a:rPr>
              <a:t>groupe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300" i="1" spc="140" dirty="0">
                <a:solidFill>
                  <a:srgbClr val="0066FF"/>
                </a:solidFill>
                <a:latin typeface="Times New Roman"/>
                <a:cs typeface="Times New Roman"/>
              </a:rPr>
              <a:t>Cette</a:t>
            </a:r>
            <a:r>
              <a:rPr sz="1300" i="1" spc="9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70" dirty="0">
                <a:solidFill>
                  <a:srgbClr val="0066FF"/>
                </a:solidFill>
                <a:latin typeface="Times New Roman"/>
                <a:cs typeface="Times New Roman"/>
              </a:rPr>
              <a:t>option</a:t>
            </a:r>
            <a:r>
              <a:rPr sz="1300" i="1" spc="1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40" dirty="0">
                <a:solidFill>
                  <a:srgbClr val="0066FF"/>
                </a:solidFill>
                <a:latin typeface="Times New Roman"/>
                <a:cs typeface="Times New Roman"/>
              </a:rPr>
              <a:t>est</a:t>
            </a:r>
            <a:r>
              <a:rPr sz="1300" i="1" spc="10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70" dirty="0">
                <a:solidFill>
                  <a:srgbClr val="0066FF"/>
                </a:solidFill>
                <a:latin typeface="Times New Roman"/>
                <a:cs typeface="Times New Roman"/>
              </a:rPr>
              <a:t>compatible</a:t>
            </a:r>
            <a:r>
              <a:rPr sz="1300" i="1" spc="10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95" dirty="0">
                <a:solidFill>
                  <a:srgbClr val="0066FF"/>
                </a:solidFill>
                <a:latin typeface="Times New Roman"/>
                <a:cs typeface="Times New Roman"/>
              </a:rPr>
              <a:t>avec</a:t>
            </a:r>
            <a:r>
              <a:rPr sz="1300" i="1" spc="10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70" dirty="0">
                <a:solidFill>
                  <a:srgbClr val="0066FF"/>
                </a:solidFill>
                <a:latin typeface="Times New Roman"/>
                <a:cs typeface="Times New Roman"/>
              </a:rPr>
              <a:t>vos</a:t>
            </a:r>
            <a:r>
              <a:rPr sz="1300" i="1" spc="1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80" dirty="0">
                <a:solidFill>
                  <a:srgbClr val="0066FF"/>
                </a:solidFill>
                <a:latin typeface="Times New Roman"/>
                <a:cs typeface="Times New Roman"/>
              </a:rPr>
              <a:t>divers</a:t>
            </a:r>
            <a:r>
              <a:rPr sz="1300" i="1" spc="1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45" dirty="0">
                <a:solidFill>
                  <a:srgbClr val="0066FF"/>
                </a:solidFill>
                <a:latin typeface="Times New Roman"/>
                <a:cs typeface="Times New Roman"/>
              </a:rPr>
              <a:t>projets</a:t>
            </a:r>
            <a:r>
              <a:rPr sz="1300" i="1" spc="1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70" dirty="0">
                <a:solidFill>
                  <a:srgbClr val="0066FF"/>
                </a:solidFill>
                <a:latin typeface="Times New Roman"/>
                <a:cs typeface="Times New Roman"/>
              </a:rPr>
              <a:t>de</a:t>
            </a:r>
            <a:r>
              <a:rPr sz="1300" i="1" spc="10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35" dirty="0">
                <a:solidFill>
                  <a:srgbClr val="0066FF"/>
                </a:solidFill>
                <a:latin typeface="Times New Roman"/>
                <a:cs typeface="Times New Roman"/>
              </a:rPr>
              <a:t>spécialités</a:t>
            </a:r>
            <a:r>
              <a:rPr sz="1300" i="1" spc="11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210" dirty="0">
                <a:solidFill>
                  <a:srgbClr val="0066FF"/>
                </a:solidFill>
                <a:latin typeface="Times New Roman"/>
                <a:cs typeface="Times New Roman"/>
              </a:rPr>
              <a:t>par</a:t>
            </a:r>
            <a:r>
              <a:rPr sz="1300" i="1" spc="114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45" dirty="0">
                <a:solidFill>
                  <a:srgbClr val="0066FF"/>
                </a:solidFill>
                <a:latin typeface="Times New Roman"/>
                <a:cs typeface="Times New Roman"/>
              </a:rPr>
              <a:t>la</a:t>
            </a:r>
            <a:r>
              <a:rPr sz="1300" i="1" spc="105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1300" i="1" spc="135" dirty="0">
                <a:solidFill>
                  <a:srgbClr val="0066FF"/>
                </a:solidFill>
                <a:latin typeface="Times New Roman"/>
                <a:cs typeface="Times New Roman"/>
              </a:rPr>
              <a:t>suite.</a:t>
            </a: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30" y="599440"/>
            <a:ext cx="8345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2600" algn="l"/>
              </a:tabLst>
            </a:pPr>
            <a:r>
              <a:rPr sz="3600" b="0" i="1" spc="555" dirty="0">
                <a:solidFill>
                  <a:srgbClr val="FF6600"/>
                </a:solidFill>
                <a:latin typeface="Times New Roman"/>
                <a:cs typeface="Times New Roman"/>
              </a:rPr>
              <a:t>P</a:t>
            </a:r>
            <a:r>
              <a:rPr sz="3600" b="0" i="1" spc="495" dirty="0">
                <a:solidFill>
                  <a:srgbClr val="FF6600"/>
                </a:solidFill>
                <a:latin typeface="Times New Roman"/>
                <a:cs typeface="Times New Roman"/>
              </a:rPr>
              <a:t>o</a:t>
            </a:r>
            <a:r>
              <a:rPr sz="3600" b="0" i="1" spc="484" dirty="0">
                <a:solidFill>
                  <a:srgbClr val="FF6600"/>
                </a:solidFill>
                <a:latin typeface="Times New Roman"/>
                <a:cs typeface="Times New Roman"/>
              </a:rPr>
              <a:t>u</a:t>
            </a:r>
            <a:r>
              <a:rPr sz="3600" b="0" i="1" spc="62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3600" b="0" i="1" spc="420" dirty="0">
                <a:solidFill>
                  <a:srgbClr val="FF6600"/>
                </a:solidFill>
                <a:latin typeface="Times New Roman"/>
                <a:cs typeface="Times New Roman"/>
              </a:rPr>
              <a:t>q</a:t>
            </a:r>
            <a:r>
              <a:rPr sz="3600" b="0" i="1" spc="525" dirty="0">
                <a:solidFill>
                  <a:srgbClr val="FF6600"/>
                </a:solidFill>
                <a:latin typeface="Times New Roman"/>
                <a:cs typeface="Times New Roman"/>
              </a:rPr>
              <a:t>uo</a:t>
            </a:r>
            <a:r>
              <a:rPr sz="3600" b="0" i="1" spc="295" dirty="0">
                <a:solidFill>
                  <a:srgbClr val="FF6600"/>
                </a:solidFill>
                <a:latin typeface="Times New Roman"/>
                <a:cs typeface="Times New Roman"/>
              </a:rPr>
              <a:t>i </a:t>
            </a:r>
            <a:r>
              <a:rPr sz="3600" b="0" i="1" spc="375" dirty="0">
                <a:solidFill>
                  <a:srgbClr val="FF6600"/>
                </a:solidFill>
                <a:latin typeface="Times New Roman"/>
                <a:cs typeface="Times New Roman"/>
              </a:rPr>
              <a:t>f</a:t>
            </a:r>
            <a:r>
              <a:rPr sz="3600" b="0" i="1" spc="695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600" b="0" i="1" spc="345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3600" b="0" i="1" spc="62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3600" b="0" i="1" spc="35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2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650" dirty="0">
                <a:solidFill>
                  <a:srgbClr val="FF6600"/>
                </a:solidFill>
                <a:latin typeface="Times New Roman"/>
                <a:cs typeface="Times New Roman"/>
              </a:rPr>
              <a:t>d</a:t>
            </a:r>
            <a:r>
              <a:rPr sz="3600" b="0" i="1" spc="655" dirty="0">
                <a:solidFill>
                  <a:srgbClr val="FF6600"/>
                </a:solidFill>
                <a:latin typeface="Times New Roman"/>
                <a:cs typeface="Times New Roman"/>
              </a:rPr>
              <a:t>u</a:t>
            </a:r>
            <a:r>
              <a:rPr sz="3600" b="0" i="1" spc="28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225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3600" b="0" i="1" spc="585" dirty="0">
                <a:solidFill>
                  <a:srgbClr val="FF6600"/>
                </a:solidFill>
                <a:latin typeface="Times New Roman"/>
                <a:cs typeface="Times New Roman"/>
              </a:rPr>
              <a:t>at</a:t>
            </a:r>
            <a:r>
              <a:rPr sz="3600" b="0" i="1" spc="42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3600" b="0" i="1" spc="755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3600" b="0" i="1" spc="29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650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600" b="0" i="1" spc="655" dirty="0">
                <a:solidFill>
                  <a:srgbClr val="FF6600"/>
                </a:solidFill>
                <a:latin typeface="Times New Roman"/>
                <a:cs typeface="Times New Roman"/>
              </a:rPr>
              <a:t>u</a:t>
            </a:r>
            <a:r>
              <a:rPr sz="3600" b="0" i="1" spc="2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550" dirty="0">
                <a:solidFill>
                  <a:srgbClr val="FF6600"/>
                </a:solidFill>
                <a:latin typeface="Times New Roman"/>
                <a:cs typeface="Times New Roman"/>
              </a:rPr>
              <a:t>ly</a:t>
            </a:r>
            <a:r>
              <a:rPr sz="3600" b="0" i="1" spc="350" dirty="0">
                <a:solidFill>
                  <a:srgbClr val="FF6600"/>
                </a:solidFill>
                <a:latin typeface="Times New Roman"/>
                <a:cs typeface="Times New Roman"/>
              </a:rPr>
              <a:t>cé</a:t>
            </a:r>
            <a:r>
              <a:rPr sz="3600" b="0" i="1" spc="35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dirty="0">
                <a:solidFill>
                  <a:srgbClr val="FF6600"/>
                </a:solidFill>
                <a:latin typeface="Times New Roman"/>
                <a:cs typeface="Times New Roman"/>
              </a:rPr>
              <a:t>	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709" y="1634490"/>
            <a:ext cx="9309735" cy="42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C'est </a:t>
            </a:r>
            <a:r>
              <a:rPr sz="2400" b="1" dirty="0">
                <a:solidFill>
                  <a:srgbClr val="0066FF"/>
                </a:solidFill>
                <a:latin typeface="Times New Roman"/>
                <a:cs typeface="Times New Roman"/>
              </a:rPr>
              <a:t>la </a:t>
            </a:r>
            <a:r>
              <a:rPr sz="2400" b="1" spc="-10" dirty="0">
                <a:solidFill>
                  <a:srgbClr val="0066FF"/>
                </a:solidFill>
                <a:latin typeface="Times New Roman"/>
                <a:cs typeface="Times New Roman"/>
              </a:rPr>
              <a:t>SEULE 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option pour </a:t>
            </a:r>
            <a:r>
              <a:rPr sz="2400" b="1" dirty="0">
                <a:solidFill>
                  <a:srgbClr val="0066FF"/>
                </a:solidFill>
                <a:latin typeface="Times New Roman"/>
                <a:cs typeface="Times New Roman"/>
              </a:rPr>
              <a:t>le 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bac </a:t>
            </a:r>
            <a:r>
              <a:rPr sz="2400" b="1" dirty="0">
                <a:solidFill>
                  <a:srgbClr val="0066FF"/>
                </a:solidFill>
                <a:latin typeface="Times New Roman"/>
                <a:cs typeface="Times New Roman"/>
              </a:rPr>
              <a:t>coefficient 3 en </a:t>
            </a:r>
            <a:r>
              <a:rPr sz="2400" b="1" spc="-15" dirty="0">
                <a:solidFill>
                  <a:srgbClr val="0066FF"/>
                </a:solidFill>
                <a:latin typeface="Times New Roman"/>
                <a:cs typeface="Times New Roman"/>
              </a:rPr>
              <a:t>1ère </a:t>
            </a:r>
            <a:r>
              <a:rPr sz="24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et</a:t>
            </a:r>
            <a:r>
              <a:rPr sz="2400" b="1" spc="-8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66FF"/>
                </a:solidFill>
                <a:latin typeface="Times New Roman"/>
                <a:cs typeface="Times New Roman"/>
              </a:rPr>
              <a:t>Tale.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700"/>
              </a:lnSpc>
            </a:pPr>
            <a:r>
              <a:rPr sz="2400" dirty="0">
                <a:latin typeface="Times New Roman"/>
                <a:cs typeface="Times New Roman"/>
              </a:rPr>
              <a:t>Le latin apporte </a:t>
            </a:r>
            <a:r>
              <a:rPr sz="2400" b="1" spc="-10" dirty="0">
                <a:latin typeface="Times New Roman"/>
                <a:cs typeface="Times New Roman"/>
              </a:rPr>
              <a:t>une </a:t>
            </a:r>
            <a:r>
              <a:rPr sz="2400" b="1" spc="-5" dirty="0">
                <a:latin typeface="Times New Roman"/>
                <a:cs typeface="Times New Roman"/>
              </a:rPr>
              <a:t>grande </a:t>
            </a:r>
            <a:r>
              <a:rPr sz="2400" b="1" dirty="0">
                <a:latin typeface="Times New Roman"/>
                <a:cs typeface="Times New Roman"/>
              </a:rPr>
              <a:t>aide </a:t>
            </a:r>
            <a:r>
              <a:rPr sz="2400" dirty="0">
                <a:latin typeface="Times New Roman"/>
                <a:cs typeface="Times New Roman"/>
              </a:rPr>
              <a:t>pour le français au lycée et  </a:t>
            </a:r>
            <a:r>
              <a:rPr sz="2400" spc="-5" dirty="0">
                <a:latin typeface="Times New Roman"/>
                <a:cs typeface="Times New Roman"/>
              </a:rPr>
              <a:t>particulièrement </a:t>
            </a:r>
            <a:r>
              <a:rPr sz="2400" dirty="0">
                <a:latin typeface="Times New Roman"/>
                <a:cs typeface="Times New Roman"/>
              </a:rPr>
              <a:t>pour la </a:t>
            </a:r>
            <a:r>
              <a:rPr sz="2400" spc="-5" dirty="0">
                <a:latin typeface="Times New Roman"/>
                <a:cs typeface="Times New Roman"/>
              </a:rPr>
              <a:t>grammaire </a:t>
            </a:r>
            <a:r>
              <a:rPr sz="2400" dirty="0">
                <a:latin typeface="Times New Roman"/>
                <a:cs typeface="Times New Roman"/>
              </a:rPr>
              <a:t>et les explications de texte, </a:t>
            </a:r>
            <a:r>
              <a:rPr sz="2400" spc="-5" dirty="0">
                <a:latin typeface="Times New Roman"/>
                <a:cs typeface="Times New Roman"/>
              </a:rPr>
              <a:t>mais aussi  </a:t>
            </a:r>
            <a:r>
              <a:rPr sz="2400" spc="5" dirty="0">
                <a:latin typeface="Times New Roman"/>
                <a:cs typeface="Times New Roman"/>
              </a:rPr>
              <a:t>la </a:t>
            </a:r>
            <a:r>
              <a:rPr sz="2400" dirty="0">
                <a:latin typeface="Times New Roman"/>
                <a:cs typeface="Times New Roman"/>
              </a:rPr>
              <a:t>culture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générale.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94400"/>
              </a:lnSpc>
            </a:pPr>
            <a:r>
              <a:rPr sz="2400" spc="-5" dirty="0">
                <a:latin typeface="Times New Roman"/>
                <a:cs typeface="Times New Roman"/>
              </a:rPr>
              <a:t>L'option 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b="1" spc="-5" dirty="0">
                <a:latin typeface="Times New Roman"/>
                <a:cs typeface="Times New Roman"/>
              </a:rPr>
              <a:t>complément </a:t>
            </a:r>
            <a:r>
              <a:rPr sz="2400" b="1" dirty="0">
                <a:latin typeface="Times New Roman"/>
                <a:cs typeface="Times New Roman"/>
              </a:rPr>
              <a:t>très </a:t>
            </a:r>
            <a:r>
              <a:rPr sz="2400" b="1" spc="-5" dirty="0">
                <a:latin typeface="Times New Roman"/>
                <a:cs typeface="Times New Roman"/>
              </a:rPr>
              <a:t>utile pour </a:t>
            </a:r>
            <a:r>
              <a:rPr sz="2400" b="1" spc="-10" dirty="0">
                <a:latin typeface="Times New Roman"/>
                <a:cs typeface="Times New Roman"/>
              </a:rPr>
              <a:t>de nombreuses </a:t>
            </a:r>
            <a:r>
              <a:rPr sz="2400" b="1" spc="-5" dirty="0">
                <a:latin typeface="Times New Roman"/>
                <a:cs typeface="Times New Roman"/>
              </a:rPr>
              <a:t>spécialités </a:t>
            </a:r>
            <a:r>
              <a:rPr sz="2400" b="1" dirty="0">
                <a:latin typeface="Times New Roman"/>
                <a:cs typeface="Times New Roman"/>
              </a:rPr>
              <a:t>de  </a:t>
            </a:r>
            <a:r>
              <a:rPr sz="2400" b="1" spc="-15" dirty="0">
                <a:latin typeface="Times New Roman"/>
                <a:cs typeface="Times New Roman"/>
              </a:rPr>
              <a:t>première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Humanités, Littérature, </a:t>
            </a:r>
            <a:r>
              <a:rPr sz="2400" dirty="0">
                <a:latin typeface="Times New Roman"/>
                <a:cs typeface="Times New Roman"/>
              </a:rPr>
              <a:t>Philosophie </a:t>
            </a:r>
            <a:r>
              <a:rPr sz="2400" spc="-5" dirty="0">
                <a:latin typeface="Times New Roman"/>
                <a:cs typeface="Times New Roman"/>
              </a:rPr>
              <a:t>(HLP), Histoire-Géo  </a:t>
            </a:r>
            <a:r>
              <a:rPr sz="2400" dirty="0">
                <a:latin typeface="Times New Roman"/>
                <a:cs typeface="Times New Roman"/>
              </a:rPr>
              <a:t>Géopolitique</a:t>
            </a:r>
            <a:r>
              <a:rPr sz="2400" spc="-5" dirty="0">
                <a:latin typeface="Times New Roman"/>
                <a:cs typeface="Times New Roman"/>
              </a:rPr>
              <a:t> Sciences-Po.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ts val="2740"/>
              </a:lnSpc>
            </a:pPr>
            <a:r>
              <a:rPr sz="2400" spc="-5" dirty="0">
                <a:latin typeface="Times New Roman"/>
                <a:cs typeface="Times New Roman"/>
              </a:rPr>
              <a:t>L'option </a:t>
            </a:r>
            <a:r>
              <a:rPr sz="2400" dirty="0">
                <a:latin typeface="Times New Roman"/>
                <a:cs typeface="Times New Roman"/>
              </a:rPr>
              <a:t>latin </a:t>
            </a:r>
            <a:r>
              <a:rPr sz="2400" b="1" dirty="0" err="1">
                <a:latin typeface="Times New Roman"/>
                <a:cs typeface="Times New Roman"/>
              </a:rPr>
              <a:t>bonifie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votre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dossier </a:t>
            </a:r>
            <a:r>
              <a:rPr sz="2400" dirty="0">
                <a:latin typeface="Times New Roman"/>
                <a:cs typeface="Times New Roman"/>
              </a:rPr>
              <a:t>scolaire  </a:t>
            </a:r>
            <a:r>
              <a:rPr sz="2400" spc="-5" dirty="0">
                <a:latin typeface="Times New Roman"/>
                <a:cs typeface="Times New Roman"/>
              </a:rPr>
              <a:t>pour </a:t>
            </a:r>
            <a:r>
              <a:rPr sz="2400" b="1" spc="-5" dirty="0">
                <a:latin typeface="Times New Roman"/>
                <a:cs typeface="Times New Roman"/>
              </a:rPr>
              <a:t>l'orientation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post-bac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fr-FR" sz="24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ts val="2740"/>
              </a:lnSpc>
            </a:pPr>
            <a:endParaRPr lang="fr-FR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313690"/>
            <a:ext cx="7416165" cy="1146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81150" marR="5080" indent="-1568450">
              <a:lnSpc>
                <a:spcPts val="4510"/>
              </a:lnSpc>
              <a:spcBef>
                <a:spcPts val="90"/>
              </a:spcBef>
              <a:tabLst>
                <a:tab pos="5608320" algn="l"/>
              </a:tabLst>
            </a:pPr>
            <a:r>
              <a:rPr sz="3600" b="0" i="1" spc="315" dirty="0">
                <a:solidFill>
                  <a:srgbClr val="FF6600"/>
                </a:solidFill>
                <a:latin typeface="Times New Roman"/>
                <a:cs typeface="Times New Roman"/>
              </a:rPr>
              <a:t>Quelle </a:t>
            </a:r>
            <a:r>
              <a:rPr sz="3600" b="0" i="1" spc="420" dirty="0">
                <a:solidFill>
                  <a:srgbClr val="FF6600"/>
                </a:solidFill>
                <a:latin typeface="Times New Roman"/>
                <a:cs typeface="Times New Roman"/>
              </a:rPr>
              <a:t>place </a:t>
            </a:r>
            <a:r>
              <a:rPr sz="3600" b="0" i="1" spc="540" dirty="0">
                <a:solidFill>
                  <a:srgbClr val="FF6600"/>
                </a:solidFill>
                <a:latin typeface="Times New Roman"/>
                <a:cs typeface="Times New Roman"/>
              </a:rPr>
              <a:t>dans </a:t>
            </a:r>
            <a:r>
              <a:rPr sz="3600" b="0" i="1" spc="705" dirty="0">
                <a:solidFill>
                  <a:srgbClr val="FF6600"/>
                </a:solidFill>
                <a:latin typeface="Times New Roman"/>
                <a:cs typeface="Times New Roman"/>
              </a:rPr>
              <a:t>mon</a:t>
            </a:r>
            <a:r>
              <a:rPr sz="3600" b="0" i="1" spc="-1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455" dirty="0">
                <a:solidFill>
                  <a:srgbClr val="FF6600"/>
                </a:solidFill>
                <a:latin typeface="Times New Roman"/>
                <a:cs typeface="Times New Roman"/>
              </a:rPr>
              <a:t>bulletin  </a:t>
            </a:r>
            <a:r>
              <a:rPr sz="3600" b="0" i="1" spc="490" dirty="0">
                <a:solidFill>
                  <a:srgbClr val="FF6600"/>
                </a:solidFill>
                <a:latin typeface="Times New Roman"/>
                <a:cs typeface="Times New Roman"/>
              </a:rPr>
              <a:t>et</a:t>
            </a:r>
            <a:r>
              <a:rPr sz="3600" b="0" i="1" spc="30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840" dirty="0">
                <a:solidFill>
                  <a:srgbClr val="FF6600"/>
                </a:solidFill>
                <a:latin typeface="Times New Roman"/>
                <a:cs typeface="Times New Roman"/>
              </a:rPr>
              <a:t>ma</a:t>
            </a:r>
            <a:r>
              <a:rPr sz="3600" b="0" i="1" spc="29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635" dirty="0">
                <a:solidFill>
                  <a:srgbClr val="FF6600"/>
                </a:solidFill>
                <a:latin typeface="Times New Roman"/>
                <a:cs typeface="Times New Roman"/>
              </a:rPr>
              <a:t>moyenne	</a:t>
            </a:r>
            <a:r>
              <a:rPr sz="3600" b="0" i="1" dirty="0">
                <a:solidFill>
                  <a:srgbClr val="FF6600"/>
                </a:solidFill>
                <a:latin typeface="Times New Roman"/>
                <a:cs typeface="Times New Roman"/>
              </a:rPr>
              <a:t>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969" y="1949450"/>
            <a:ext cx="4211955" cy="462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9400"/>
              </a:lnSpc>
              <a:spcBef>
                <a:spcPts val="95"/>
              </a:spcBef>
            </a:pPr>
            <a:r>
              <a:rPr sz="1850" b="1" spc="-5" dirty="0">
                <a:latin typeface="Liberation Sans"/>
                <a:cs typeface="Liberation Sans"/>
              </a:rPr>
              <a:t>=&gt; En Seconde</a:t>
            </a:r>
            <a:r>
              <a:rPr sz="1850" spc="-5" dirty="0">
                <a:latin typeface="Liberation Sans"/>
                <a:cs typeface="Liberation Sans"/>
              </a:rPr>
              <a:t>, </a:t>
            </a:r>
            <a:r>
              <a:rPr sz="1850" spc="-10" dirty="0">
                <a:latin typeface="Liberation Sans"/>
                <a:cs typeface="Liberation Sans"/>
              </a:rPr>
              <a:t>c'est </a:t>
            </a:r>
            <a:r>
              <a:rPr sz="1850" dirty="0">
                <a:latin typeface="Liberation Sans"/>
                <a:cs typeface="Liberation Sans"/>
              </a:rPr>
              <a:t>une </a:t>
            </a:r>
            <a:r>
              <a:rPr sz="1850" spc="-5" dirty="0">
                <a:latin typeface="Liberation Sans"/>
                <a:cs typeface="Liberation Sans"/>
              </a:rPr>
              <a:t>option </a:t>
            </a:r>
            <a:r>
              <a:rPr sz="1850" spc="-10" dirty="0">
                <a:latin typeface="Liberation Sans"/>
                <a:cs typeface="Liberation Sans"/>
              </a:rPr>
              <a:t>choisie  </a:t>
            </a:r>
            <a:r>
              <a:rPr sz="1850" dirty="0">
                <a:latin typeface="Liberation Sans"/>
                <a:cs typeface="Liberation Sans"/>
              </a:rPr>
              <a:t>par </a:t>
            </a:r>
            <a:r>
              <a:rPr sz="1850" spc="-5" dirty="0">
                <a:latin typeface="Liberation Sans"/>
                <a:cs typeface="Liberation Sans"/>
              </a:rPr>
              <a:t>l'élève, </a:t>
            </a:r>
            <a:r>
              <a:rPr sz="1850" spc="-10" dirty="0">
                <a:latin typeface="Liberation Sans"/>
                <a:cs typeface="Liberation Sans"/>
              </a:rPr>
              <a:t>coefficient </a:t>
            </a:r>
            <a:r>
              <a:rPr sz="1850" dirty="0">
                <a:latin typeface="Liberation Sans"/>
                <a:cs typeface="Liberation Sans"/>
              </a:rPr>
              <a:t>1 </a:t>
            </a:r>
            <a:r>
              <a:rPr sz="1850" spc="-5" dirty="0">
                <a:latin typeface="Liberation Sans"/>
                <a:cs typeface="Liberation Sans"/>
              </a:rPr>
              <a:t>dans la  moyenne, comme les autres</a:t>
            </a:r>
            <a:r>
              <a:rPr sz="1850" spc="-40" dirty="0">
                <a:latin typeface="Liberation Sans"/>
                <a:cs typeface="Liberation Sans"/>
              </a:rPr>
              <a:t> </a:t>
            </a:r>
            <a:r>
              <a:rPr sz="1850" spc="-5" dirty="0">
                <a:latin typeface="Liberation Sans"/>
                <a:cs typeface="Liberation Sans"/>
              </a:rPr>
              <a:t>matières.</a:t>
            </a:r>
            <a:endParaRPr sz="1850" dirty="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Liberation Sans"/>
              <a:cs typeface="Liberation Sans"/>
            </a:endParaRPr>
          </a:p>
          <a:p>
            <a:pPr marL="57785" marR="48895" algn="ctr">
              <a:lnSpc>
                <a:spcPct val="139300"/>
              </a:lnSpc>
              <a:tabLst>
                <a:tab pos="1155700" algn="l"/>
              </a:tabLst>
            </a:pPr>
            <a:r>
              <a:rPr sz="1850" b="1" spc="-5" dirty="0">
                <a:latin typeface="Liberation Sans"/>
                <a:cs typeface="Liberation Sans"/>
              </a:rPr>
              <a:t>=&gt; En Première et </a:t>
            </a:r>
            <a:r>
              <a:rPr sz="1850" b="1" spc="-30" dirty="0">
                <a:latin typeface="Liberation Sans"/>
                <a:cs typeface="Liberation Sans"/>
              </a:rPr>
              <a:t>Terminale, </a:t>
            </a:r>
            <a:r>
              <a:rPr sz="1850" spc="-5" dirty="0">
                <a:latin typeface="Liberation Sans"/>
                <a:cs typeface="Liberation Sans"/>
              </a:rPr>
              <a:t>quand on  conserve le cours </a:t>
            </a:r>
            <a:r>
              <a:rPr sz="1850" spc="-5" dirty="0" err="1">
                <a:latin typeface="Liberation Sans"/>
                <a:cs typeface="Liberation Sans"/>
              </a:rPr>
              <a:t>en</a:t>
            </a:r>
            <a:r>
              <a:rPr sz="1850" spc="-5" dirty="0">
                <a:latin typeface="Liberation Sans"/>
                <a:cs typeface="Liberation Sans"/>
              </a:rPr>
              <a:t> option</a:t>
            </a:r>
            <a:r>
              <a:rPr lang="fr-FR" sz="1850" spc="-5" dirty="0">
                <a:latin typeface="Liberation Sans"/>
                <a:cs typeface="Liberation Sans"/>
              </a:rPr>
              <a:t>, la moyenne </a:t>
            </a:r>
            <a:r>
              <a:rPr lang="fr-FR" sz="1850" b="1" spc="-5" dirty="0">
                <a:latin typeface="Liberation Sans"/>
                <a:cs typeface="Liberation Sans"/>
              </a:rPr>
              <a:t>obtenue coefficient 2 se rajoute en bonus </a:t>
            </a:r>
            <a:r>
              <a:rPr lang="fr-FR" sz="1850" spc="-5" dirty="0">
                <a:latin typeface="Liberation Sans"/>
                <a:cs typeface="Liberation Sans"/>
              </a:rPr>
              <a:t>à la somme des résultats obtenus dans les enseignements obligatoires. </a:t>
            </a:r>
            <a:endParaRPr lang="fr-FR" sz="1850" spc="-10" dirty="0">
              <a:latin typeface="Liberation Sans"/>
              <a:cs typeface="Liberation Sans"/>
            </a:endParaRPr>
          </a:p>
          <a:p>
            <a:pPr marL="57785" marR="48895" algn="ctr">
              <a:lnSpc>
                <a:spcPct val="139300"/>
              </a:lnSpc>
              <a:tabLst>
                <a:tab pos="1155700" algn="l"/>
              </a:tabLst>
            </a:pPr>
            <a:r>
              <a:rPr lang="fr-FR" sz="1850" spc="-10" dirty="0">
                <a:latin typeface="Liberation Sans"/>
                <a:cs typeface="Liberation Sans"/>
              </a:rPr>
              <a:t>Il n’y a plus d’épreuve au Bac.</a:t>
            </a:r>
            <a:endParaRPr sz="1850" dirty="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7300" y="1729739"/>
            <a:ext cx="4578350" cy="5038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950" y="640079"/>
            <a:ext cx="8175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33055" algn="l"/>
              </a:tabLst>
            </a:pPr>
            <a:r>
              <a:rPr sz="3600" b="0" i="1" spc="70" dirty="0">
                <a:solidFill>
                  <a:srgbClr val="FF6600"/>
                </a:solidFill>
                <a:latin typeface="Times New Roman"/>
                <a:cs typeface="Times New Roman"/>
              </a:rPr>
              <a:t>Q</a:t>
            </a:r>
            <a:r>
              <a:rPr sz="3600" b="0" i="1" spc="555" dirty="0">
                <a:solidFill>
                  <a:srgbClr val="FF6600"/>
                </a:solidFill>
                <a:latin typeface="Times New Roman"/>
                <a:cs typeface="Times New Roman"/>
              </a:rPr>
              <a:t>u</a:t>
            </a:r>
            <a:r>
              <a:rPr sz="3600" b="0" i="1" spc="484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215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3600" b="0" i="1" spc="225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3600" b="0" i="1" spc="35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28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610" dirty="0">
                <a:solidFill>
                  <a:srgbClr val="FF6600"/>
                </a:solidFill>
                <a:latin typeface="Times New Roman"/>
                <a:cs typeface="Times New Roman"/>
              </a:rPr>
              <a:t>d</a:t>
            </a:r>
            <a:r>
              <a:rPr sz="3600" b="0" i="1" spc="34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3600" b="0" i="1" spc="470" dirty="0">
                <a:solidFill>
                  <a:srgbClr val="FF6600"/>
                </a:solidFill>
                <a:latin typeface="Times New Roman"/>
                <a:cs typeface="Times New Roman"/>
              </a:rPr>
              <a:t>f</a:t>
            </a:r>
            <a:r>
              <a:rPr sz="3600" b="0" i="1" spc="465" dirty="0">
                <a:solidFill>
                  <a:srgbClr val="FF6600"/>
                </a:solidFill>
                <a:latin typeface="Times New Roman"/>
                <a:cs typeface="Times New Roman"/>
              </a:rPr>
              <a:t>fé</a:t>
            </a:r>
            <a:r>
              <a:rPr sz="3600" b="0" i="1" spc="49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3600" b="0" i="1" spc="51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575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3600" b="0" i="1" spc="35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3600" b="0" i="1" spc="36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2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810" dirty="0">
                <a:solidFill>
                  <a:srgbClr val="FF6600"/>
                </a:solidFill>
                <a:latin typeface="Times New Roman"/>
                <a:cs typeface="Times New Roman"/>
              </a:rPr>
              <a:t>a</a:t>
            </a:r>
            <a:r>
              <a:rPr sz="3600" b="0" i="1" spc="715" dirty="0">
                <a:solidFill>
                  <a:srgbClr val="FF6600"/>
                </a:solidFill>
                <a:latin typeface="Times New Roman"/>
                <a:cs typeface="Times New Roman"/>
              </a:rPr>
              <a:t>v</a:t>
            </a:r>
            <a:r>
              <a:rPr sz="3600" b="0" i="1" spc="34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365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3600" b="0" i="1" spc="2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215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3600" b="0" i="1" spc="350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spc="29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3600" b="0" i="1" spc="295" dirty="0">
                <a:solidFill>
                  <a:srgbClr val="FF6600"/>
                </a:solidFill>
                <a:latin typeface="Times New Roman"/>
                <a:cs typeface="Times New Roman"/>
              </a:rPr>
              <a:t>col</a:t>
            </a:r>
            <a:r>
              <a:rPr sz="3600" b="0" i="1" spc="210" dirty="0">
                <a:solidFill>
                  <a:srgbClr val="FF6600"/>
                </a:solidFill>
                <a:latin typeface="Times New Roman"/>
                <a:cs typeface="Times New Roman"/>
              </a:rPr>
              <a:t>l</a:t>
            </a:r>
            <a:r>
              <a:rPr sz="3600" b="0" i="1" spc="340" dirty="0">
                <a:solidFill>
                  <a:srgbClr val="FF6600"/>
                </a:solidFill>
                <a:latin typeface="Times New Roman"/>
                <a:cs typeface="Times New Roman"/>
              </a:rPr>
              <a:t>è</a:t>
            </a:r>
            <a:r>
              <a:rPr sz="3600" b="0" i="1" spc="395" dirty="0">
                <a:solidFill>
                  <a:srgbClr val="FF6600"/>
                </a:solidFill>
                <a:latin typeface="Times New Roman"/>
                <a:cs typeface="Times New Roman"/>
              </a:rPr>
              <a:t>g</a:t>
            </a:r>
            <a:r>
              <a:rPr sz="3600" b="0" i="1" spc="35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3600" b="0" i="1" dirty="0">
                <a:solidFill>
                  <a:srgbClr val="FF6600"/>
                </a:solidFill>
                <a:latin typeface="Times New Roman"/>
                <a:cs typeface="Times New Roman"/>
              </a:rPr>
              <a:t>	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216150"/>
            <a:ext cx="1238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latin typeface="OpenSymbol"/>
                <a:cs typeface="OpenSymbol"/>
              </a:rPr>
              <a:t>●</a:t>
            </a:r>
            <a:endParaRPr sz="9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0750" y="2122170"/>
            <a:ext cx="5120005" cy="6578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30"/>
              </a:spcBef>
            </a:pPr>
            <a:r>
              <a:rPr sz="2150" spc="-75" dirty="0">
                <a:latin typeface="Times New Roman"/>
                <a:cs typeface="Times New Roman"/>
              </a:rPr>
              <a:t>Vous </a:t>
            </a:r>
            <a:r>
              <a:rPr sz="2150" dirty="0">
                <a:latin typeface="Times New Roman"/>
                <a:cs typeface="Times New Roman"/>
              </a:rPr>
              <a:t>vous </a:t>
            </a:r>
            <a:r>
              <a:rPr sz="2150" spc="-5" dirty="0">
                <a:latin typeface="Times New Roman"/>
                <a:cs typeface="Times New Roman"/>
              </a:rPr>
              <a:t>engagez déjà </a:t>
            </a:r>
            <a:r>
              <a:rPr sz="2150" dirty="0">
                <a:latin typeface="Times New Roman"/>
                <a:cs typeface="Times New Roman"/>
              </a:rPr>
              <a:t>pour </a:t>
            </a:r>
            <a:r>
              <a:rPr sz="2150" b="1" dirty="0">
                <a:latin typeface="Times New Roman"/>
                <a:cs typeface="Times New Roman"/>
              </a:rPr>
              <a:t>un an, </a:t>
            </a:r>
            <a:r>
              <a:rPr sz="2150" dirty="0">
                <a:latin typeface="Times New Roman"/>
                <a:cs typeface="Times New Roman"/>
              </a:rPr>
              <a:t>puis vous  </a:t>
            </a:r>
            <a:r>
              <a:rPr sz="2150" spc="-5" dirty="0">
                <a:latin typeface="Times New Roman"/>
                <a:cs typeface="Times New Roman"/>
              </a:rPr>
              <a:t>verrez </a:t>
            </a:r>
            <a:r>
              <a:rPr sz="2150" dirty="0">
                <a:latin typeface="Times New Roman"/>
                <a:cs typeface="Times New Roman"/>
              </a:rPr>
              <a:t>si vous </a:t>
            </a:r>
            <a:r>
              <a:rPr sz="2150" spc="-5" dirty="0">
                <a:latin typeface="Times New Roman"/>
                <a:cs typeface="Times New Roman"/>
              </a:rPr>
              <a:t>pouvez continuer</a:t>
            </a:r>
            <a:r>
              <a:rPr sz="2150" spc="-1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ensuite.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3250" y="3253739"/>
            <a:ext cx="1238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latin typeface="OpenSymbol"/>
                <a:cs typeface="OpenSymbol"/>
              </a:rPr>
              <a:t>●</a:t>
            </a:r>
            <a:endParaRPr sz="9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0750" y="3159759"/>
            <a:ext cx="5028565" cy="9626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30"/>
              </a:spcBef>
              <a:tabLst>
                <a:tab pos="998855" algn="l"/>
              </a:tabLst>
            </a:pPr>
            <a:r>
              <a:rPr sz="2150" b="1" spc="-30" dirty="0">
                <a:latin typeface="Times New Roman"/>
                <a:cs typeface="Times New Roman"/>
              </a:rPr>
              <a:t>L’approche </a:t>
            </a:r>
            <a:r>
              <a:rPr sz="2150" b="1" dirty="0">
                <a:latin typeface="Times New Roman"/>
                <a:cs typeface="Times New Roman"/>
              </a:rPr>
              <a:t>de </a:t>
            </a:r>
            <a:r>
              <a:rPr sz="2150" b="1" spc="-5" dirty="0">
                <a:latin typeface="Times New Roman"/>
                <a:cs typeface="Times New Roman"/>
              </a:rPr>
              <a:t>textes se </a:t>
            </a:r>
            <a:r>
              <a:rPr sz="2150" b="1" dirty="0">
                <a:latin typeface="Times New Roman"/>
                <a:cs typeface="Times New Roman"/>
              </a:rPr>
              <a:t>fait plus </a:t>
            </a:r>
            <a:r>
              <a:rPr sz="2150" b="1" spc="-5" dirty="0">
                <a:latin typeface="Times New Roman"/>
                <a:cs typeface="Times New Roman"/>
              </a:rPr>
              <a:t>facilement  </a:t>
            </a:r>
            <a:r>
              <a:rPr sz="2150" dirty="0">
                <a:latin typeface="Times New Roman"/>
                <a:cs typeface="Times New Roman"/>
              </a:rPr>
              <a:t>puisque	</a:t>
            </a:r>
            <a:r>
              <a:rPr sz="2150" spc="-5" dirty="0">
                <a:latin typeface="Times New Roman"/>
                <a:cs typeface="Times New Roman"/>
              </a:rPr>
              <a:t>les éléments principaux </a:t>
            </a:r>
            <a:r>
              <a:rPr sz="2150" dirty="0">
                <a:latin typeface="Times New Roman"/>
                <a:cs typeface="Times New Roman"/>
              </a:rPr>
              <a:t>de  </a:t>
            </a:r>
            <a:r>
              <a:rPr sz="2150" spc="-5" dirty="0">
                <a:latin typeface="Times New Roman"/>
                <a:cs typeface="Times New Roman"/>
              </a:rPr>
              <a:t>grammaire </a:t>
            </a:r>
            <a:r>
              <a:rPr sz="2150" dirty="0">
                <a:latin typeface="Times New Roman"/>
                <a:cs typeface="Times New Roman"/>
              </a:rPr>
              <a:t>ont </a:t>
            </a:r>
            <a:r>
              <a:rPr sz="2150" spc="-5" dirty="0">
                <a:latin typeface="Times New Roman"/>
                <a:cs typeface="Times New Roman"/>
              </a:rPr>
              <a:t>été </a:t>
            </a:r>
            <a:r>
              <a:rPr sz="2150" dirty="0">
                <a:latin typeface="Times New Roman"/>
                <a:cs typeface="Times New Roman"/>
              </a:rPr>
              <a:t>vus </a:t>
            </a:r>
            <a:r>
              <a:rPr sz="2150" spc="-5" dirty="0">
                <a:latin typeface="Times New Roman"/>
                <a:cs typeface="Times New Roman"/>
              </a:rPr>
              <a:t>au</a:t>
            </a:r>
            <a:r>
              <a:rPr sz="2150" spc="-1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collège.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3250" y="4596129"/>
            <a:ext cx="12382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latin typeface="OpenSymbol"/>
                <a:cs typeface="OpenSymbol"/>
              </a:rPr>
              <a:t>●</a:t>
            </a:r>
            <a:endParaRPr sz="9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0750" y="4502150"/>
            <a:ext cx="4895850" cy="257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150" spc="-5" dirty="0">
                <a:latin typeface="Times New Roman"/>
                <a:cs typeface="Times New Roman"/>
              </a:rPr>
              <a:t>Les textes et documents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b="1" spc="-5" dirty="0">
                <a:latin typeface="Times New Roman"/>
                <a:cs typeface="Times New Roman"/>
              </a:rPr>
              <a:t>complètent</a:t>
            </a: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150" b="1" dirty="0">
                <a:latin typeface="Times New Roman"/>
                <a:cs typeface="Times New Roman"/>
              </a:rPr>
              <a:t>le </a:t>
            </a:r>
            <a:r>
              <a:rPr sz="2150" b="1" spc="-10" dirty="0">
                <a:latin typeface="Times New Roman"/>
                <a:cs typeface="Times New Roman"/>
              </a:rPr>
              <a:t>programme </a:t>
            </a:r>
            <a:r>
              <a:rPr sz="2150" b="1" dirty="0">
                <a:latin typeface="Times New Roman"/>
                <a:cs typeface="Times New Roman"/>
              </a:rPr>
              <a:t>de </a:t>
            </a:r>
            <a:r>
              <a:rPr sz="2150" b="1" spc="-10" dirty="0">
                <a:latin typeface="Times New Roman"/>
                <a:cs typeface="Times New Roman"/>
              </a:rPr>
              <a:t>lettres et </a:t>
            </a:r>
            <a:r>
              <a:rPr sz="2150" b="1" spc="-5" dirty="0">
                <a:latin typeface="Times New Roman"/>
                <a:cs typeface="Times New Roman"/>
              </a:rPr>
              <a:t>de</a:t>
            </a:r>
            <a:r>
              <a:rPr sz="2150" b="1" spc="20" dirty="0">
                <a:latin typeface="Times New Roman"/>
                <a:cs typeface="Times New Roman"/>
              </a:rPr>
              <a:t> </a:t>
            </a:r>
            <a:r>
              <a:rPr sz="2150" b="1" dirty="0" err="1">
                <a:latin typeface="Times New Roman"/>
                <a:cs typeface="Times New Roman"/>
              </a:rPr>
              <a:t>philosophie</a:t>
            </a:r>
            <a:r>
              <a:rPr lang="fr-FR" sz="2150" b="1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ts val="2510"/>
              </a:lnSpc>
            </a:pPr>
            <a:endParaRPr lang="fr-FR" sz="2150" b="1" dirty="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lang="fr-FR" sz="2150" dirty="0">
                <a:latin typeface="Times New Roman"/>
                <a:cs typeface="Times New Roman"/>
              </a:rPr>
              <a:t>Les cours s’organisent souvent autour </a:t>
            </a:r>
            <a:r>
              <a:rPr lang="fr-FR" sz="2150" b="1" dirty="0">
                <a:latin typeface="Times New Roman"/>
                <a:cs typeface="Times New Roman"/>
              </a:rPr>
              <a:t>de projets </a:t>
            </a:r>
            <a:r>
              <a:rPr lang="fr-FR" sz="2150" dirty="0">
                <a:latin typeface="Times New Roman"/>
                <a:cs typeface="Times New Roman"/>
              </a:rPr>
              <a:t>pour rendre l’ensemble plus vivant et exploiter au mieux, les liens avec le monde contemporain et les autres disciplines.</a:t>
            </a:r>
          </a:p>
        </p:txBody>
      </p:sp>
      <p:sp>
        <p:nvSpPr>
          <p:cNvPr id="9" name="object 9"/>
          <p:cNvSpPr/>
          <p:nvPr/>
        </p:nvSpPr>
        <p:spPr>
          <a:xfrm>
            <a:off x="210820" y="1811020"/>
            <a:ext cx="4108450" cy="402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FBE5C-639A-4A81-9EC1-8A67F753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9" y="293369"/>
            <a:ext cx="9552939" cy="430887"/>
          </a:xfrm>
        </p:spPr>
        <p:txBody>
          <a:bodyPr/>
          <a:lstStyle/>
          <a:p>
            <a:pPr algn="ctr"/>
            <a:r>
              <a:rPr lang="fr-FR" sz="2800" dirty="0"/>
              <a:t>Programme et modalités d’apprentissage en 2nde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A8679F-56A1-4B53-A408-F768D9698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6CA6EE-4130-45CE-8A0B-2DA7778F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71"/>
            <a:ext cx="10083800" cy="56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7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650" y="529590"/>
            <a:ext cx="6371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8220" algn="l"/>
              </a:tabLst>
            </a:pPr>
            <a:r>
              <a:rPr sz="4400" b="0" i="1" spc="24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4400" b="0" i="1" spc="185" dirty="0">
                <a:solidFill>
                  <a:srgbClr val="FF6600"/>
                </a:solidFill>
                <a:latin typeface="Times New Roman"/>
                <a:cs typeface="Times New Roman"/>
              </a:rPr>
              <a:t>o</a:t>
            </a:r>
            <a:r>
              <a:rPr sz="4400" b="0" i="1" spc="1325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4400" b="0" i="1" spc="1330" dirty="0">
                <a:solidFill>
                  <a:srgbClr val="FF6600"/>
                </a:solidFill>
                <a:latin typeface="Times New Roman"/>
                <a:cs typeface="Times New Roman"/>
              </a:rPr>
              <a:t>m</a:t>
            </a:r>
            <a:r>
              <a:rPr sz="4400" b="0" i="1" spc="819" dirty="0">
                <a:solidFill>
                  <a:srgbClr val="FF6600"/>
                </a:solidFill>
                <a:latin typeface="Times New Roman"/>
                <a:cs typeface="Times New Roman"/>
              </a:rPr>
              <a:t>en</a:t>
            </a:r>
            <a:r>
              <a:rPr sz="4400" b="0" i="1" spc="484" dirty="0">
                <a:solidFill>
                  <a:srgbClr val="FF6600"/>
                </a:solidFill>
                <a:latin typeface="Times New Roman"/>
                <a:cs typeface="Times New Roman"/>
              </a:rPr>
              <a:t>t</a:t>
            </a:r>
            <a:r>
              <a:rPr sz="4400" b="0" i="1" spc="36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4400" b="0" i="1" spc="-50" dirty="0">
                <a:solidFill>
                  <a:srgbClr val="FF6600"/>
                </a:solidFill>
                <a:latin typeface="Times New Roman"/>
                <a:cs typeface="Times New Roman"/>
              </a:rPr>
              <a:t>s</a:t>
            </a:r>
            <a:r>
              <a:rPr sz="4400" b="0" i="1" spc="-35" dirty="0">
                <a:solidFill>
                  <a:srgbClr val="FF6600"/>
                </a:solidFill>
                <a:latin typeface="Times New Roman"/>
                <a:cs typeface="Times New Roman"/>
              </a:rPr>
              <a:t>’</a:t>
            </a:r>
            <a:r>
              <a:rPr sz="4400" b="0" i="1" spc="495" dirty="0">
                <a:solidFill>
                  <a:srgbClr val="FF6600"/>
                </a:solidFill>
                <a:latin typeface="Times New Roman"/>
                <a:cs typeface="Times New Roman"/>
              </a:rPr>
              <a:t>ins</a:t>
            </a:r>
            <a:r>
              <a:rPr sz="4400" b="0" i="1" spc="570" dirty="0">
                <a:solidFill>
                  <a:srgbClr val="FF6600"/>
                </a:solidFill>
                <a:latin typeface="Times New Roman"/>
                <a:cs typeface="Times New Roman"/>
              </a:rPr>
              <a:t>c</a:t>
            </a:r>
            <a:r>
              <a:rPr sz="4400" b="0" i="1" spc="76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4400" b="0" i="1" spc="420" dirty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sz="4400" b="0" i="1" spc="765" dirty="0">
                <a:solidFill>
                  <a:srgbClr val="FF6600"/>
                </a:solidFill>
                <a:latin typeface="Times New Roman"/>
                <a:cs typeface="Times New Roman"/>
              </a:rPr>
              <a:t>r</a:t>
            </a:r>
            <a:r>
              <a:rPr sz="4400" b="0" i="1" spc="425" dirty="0">
                <a:solidFill>
                  <a:srgbClr val="FF6600"/>
                </a:solidFill>
                <a:latin typeface="Times New Roman"/>
                <a:cs typeface="Times New Roman"/>
              </a:rPr>
              <a:t>e</a:t>
            </a:r>
            <a:r>
              <a:rPr sz="4400" b="0" i="1" dirty="0">
                <a:solidFill>
                  <a:srgbClr val="FF6600"/>
                </a:solidFill>
                <a:latin typeface="Times New Roman"/>
                <a:cs typeface="Times New Roman"/>
              </a:rPr>
              <a:t>	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119" y="1657350"/>
            <a:ext cx="5483860" cy="403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3729" y="1543234"/>
            <a:ext cx="4151629" cy="487553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1575"/>
              </a:spcBef>
            </a:pPr>
            <a:r>
              <a:rPr sz="2500" b="1" spc="-45" dirty="0">
                <a:solidFill>
                  <a:srgbClr val="0066FF"/>
                </a:solidFill>
                <a:latin typeface="Times New Roman"/>
                <a:cs typeface="Times New Roman"/>
              </a:rPr>
              <a:t>Vous </a:t>
            </a:r>
            <a:r>
              <a:rPr sz="2500" b="1" dirty="0">
                <a:solidFill>
                  <a:srgbClr val="0066FF"/>
                </a:solidFill>
                <a:latin typeface="Times New Roman"/>
                <a:cs typeface="Times New Roman"/>
              </a:rPr>
              <a:t>êtes </a:t>
            </a:r>
            <a:r>
              <a:rPr sz="2500" b="1" spc="5" dirty="0">
                <a:solidFill>
                  <a:srgbClr val="0066FF"/>
                </a:solidFill>
                <a:latin typeface="Times New Roman"/>
                <a:cs typeface="Times New Roman"/>
              </a:rPr>
              <a:t>en</a:t>
            </a:r>
            <a:r>
              <a:rPr sz="2500" b="1" spc="5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500" b="1" spc="10" dirty="0">
                <a:solidFill>
                  <a:srgbClr val="0066FF"/>
                </a:solidFill>
                <a:latin typeface="Times New Roman"/>
                <a:cs typeface="Times New Roman"/>
              </a:rPr>
              <a:t>3ème</a:t>
            </a:r>
            <a:endParaRPr sz="2500">
              <a:latin typeface="Times New Roman"/>
              <a:cs typeface="Times New Roman"/>
            </a:endParaRPr>
          </a:p>
          <a:p>
            <a:pPr marL="120650" marR="257175" indent="-3810" algn="ctr">
              <a:lnSpc>
                <a:spcPct val="95900"/>
              </a:lnSpc>
              <a:spcBef>
                <a:spcPts val="1280"/>
              </a:spcBef>
            </a:pPr>
            <a:r>
              <a:rPr sz="1950" b="1" spc="10" dirty="0">
                <a:latin typeface="Times New Roman"/>
                <a:cs typeface="Times New Roman"/>
              </a:rPr>
              <a:t>N’oubliez </a:t>
            </a:r>
            <a:r>
              <a:rPr sz="1950" b="1" spc="15" dirty="0">
                <a:latin typeface="Times New Roman"/>
                <a:cs typeface="Times New Roman"/>
              </a:rPr>
              <a:t>pas </a:t>
            </a:r>
            <a:r>
              <a:rPr sz="1950" b="1" spc="5" dirty="0">
                <a:latin typeface="Times New Roman"/>
                <a:cs typeface="Times New Roman"/>
              </a:rPr>
              <a:t>d’inscrire le </a:t>
            </a:r>
            <a:r>
              <a:rPr sz="1950" b="1" spc="10" dirty="0">
                <a:latin typeface="Times New Roman"/>
                <a:cs typeface="Times New Roman"/>
              </a:rPr>
              <a:t>latin en  OPTION </a:t>
            </a:r>
            <a:r>
              <a:rPr sz="1950" b="1" spc="15" dirty="0">
                <a:latin typeface="Times New Roman"/>
                <a:cs typeface="Times New Roman"/>
              </a:rPr>
              <a:t>dans </a:t>
            </a:r>
            <a:r>
              <a:rPr sz="1950" b="1" spc="5" dirty="0">
                <a:latin typeface="Times New Roman"/>
                <a:cs typeface="Times New Roman"/>
              </a:rPr>
              <a:t>votre dossier lors</a:t>
            </a:r>
            <a:r>
              <a:rPr sz="1950" b="1" spc="-90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de  </a:t>
            </a:r>
            <a:r>
              <a:rPr sz="1950" b="1" spc="5" dirty="0">
                <a:latin typeface="Times New Roman"/>
                <a:cs typeface="Times New Roman"/>
              </a:rPr>
              <a:t>votre </a:t>
            </a:r>
            <a:r>
              <a:rPr sz="1950" b="1" spc="10" dirty="0">
                <a:latin typeface="Times New Roman"/>
                <a:cs typeface="Times New Roman"/>
              </a:rPr>
              <a:t>inscription</a:t>
            </a:r>
            <a:r>
              <a:rPr sz="1950" b="1" spc="-2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!</a:t>
            </a:r>
            <a:endParaRPr sz="1950">
              <a:latin typeface="Times New Roman"/>
              <a:cs typeface="Times New Roman"/>
            </a:endParaRPr>
          </a:p>
          <a:p>
            <a:pPr marL="12065" marR="153670" indent="3810" algn="ctr">
              <a:lnSpc>
                <a:spcPct val="95900"/>
              </a:lnSpc>
              <a:spcBef>
                <a:spcPts val="1275"/>
              </a:spcBef>
            </a:pPr>
            <a:r>
              <a:rPr sz="1950" b="1" spc="10" dirty="0">
                <a:latin typeface="Times New Roman"/>
                <a:cs typeface="Times New Roman"/>
              </a:rPr>
              <a:t>Si vous </a:t>
            </a:r>
            <a:r>
              <a:rPr sz="1950" b="1" spc="15" dirty="0">
                <a:latin typeface="Times New Roman"/>
                <a:cs typeface="Times New Roman"/>
              </a:rPr>
              <a:t>avez </a:t>
            </a:r>
            <a:r>
              <a:rPr sz="1950" b="1" spc="10" dirty="0">
                <a:latin typeface="Times New Roman"/>
                <a:cs typeface="Times New Roman"/>
              </a:rPr>
              <a:t>oublié </a:t>
            </a:r>
            <a:r>
              <a:rPr sz="1950" b="1" spc="15" dirty="0">
                <a:latin typeface="Times New Roman"/>
                <a:cs typeface="Times New Roman"/>
              </a:rPr>
              <a:t>de </a:t>
            </a:r>
            <a:r>
              <a:rPr sz="1950" b="1" spc="5" dirty="0">
                <a:latin typeface="Times New Roman"/>
                <a:cs typeface="Times New Roman"/>
              </a:rPr>
              <a:t>le </a:t>
            </a:r>
            <a:r>
              <a:rPr sz="1950" b="1" dirty="0">
                <a:latin typeface="Times New Roman"/>
                <a:cs typeface="Times New Roman"/>
              </a:rPr>
              <a:t>faire,  </a:t>
            </a:r>
            <a:r>
              <a:rPr sz="1950" b="1" spc="10" dirty="0">
                <a:latin typeface="Times New Roman"/>
                <a:cs typeface="Times New Roman"/>
              </a:rPr>
              <a:t>contactez </a:t>
            </a:r>
            <a:r>
              <a:rPr sz="1950" b="1" spc="5" dirty="0">
                <a:latin typeface="Times New Roman"/>
                <a:cs typeface="Times New Roman"/>
              </a:rPr>
              <a:t>le lycée </a:t>
            </a:r>
            <a:r>
              <a:rPr sz="1950" b="1" spc="10" dirty="0">
                <a:latin typeface="Times New Roman"/>
                <a:cs typeface="Times New Roman"/>
              </a:rPr>
              <a:t>en expliquant</a:t>
            </a:r>
            <a:r>
              <a:rPr sz="1950" b="1" spc="-70" dirty="0">
                <a:latin typeface="Times New Roman"/>
                <a:cs typeface="Times New Roman"/>
              </a:rPr>
              <a:t> </a:t>
            </a:r>
            <a:r>
              <a:rPr sz="1950" b="1" spc="5" dirty="0">
                <a:latin typeface="Times New Roman"/>
                <a:cs typeface="Times New Roman"/>
              </a:rPr>
              <a:t>votre  </a:t>
            </a:r>
            <a:r>
              <a:rPr sz="1950" b="1" spc="10" dirty="0">
                <a:latin typeface="Times New Roman"/>
                <a:cs typeface="Times New Roman"/>
              </a:rPr>
              <a:t>oubli</a:t>
            </a:r>
            <a:r>
              <a:rPr sz="1950" b="1" spc="-5" dirty="0">
                <a:latin typeface="Times New Roman"/>
                <a:cs typeface="Times New Roman"/>
              </a:rPr>
              <a:t> </a:t>
            </a:r>
            <a:r>
              <a:rPr sz="1950" b="1" spc="10" dirty="0">
                <a:latin typeface="Times New Roman"/>
                <a:cs typeface="Times New Roman"/>
              </a:rPr>
              <a:t>!</a:t>
            </a:r>
            <a:endParaRPr sz="1950">
              <a:latin typeface="Times New Roman"/>
              <a:cs typeface="Times New Roman"/>
            </a:endParaRPr>
          </a:p>
          <a:p>
            <a:pPr marL="857250">
              <a:lnSpc>
                <a:spcPct val="100000"/>
              </a:lnSpc>
              <a:spcBef>
                <a:spcPts val="1560"/>
              </a:spcBef>
            </a:pPr>
            <a:r>
              <a:rPr sz="2800" b="1" spc="-70" dirty="0">
                <a:solidFill>
                  <a:srgbClr val="0066FF"/>
                </a:solidFill>
                <a:latin typeface="Times New Roman"/>
                <a:cs typeface="Times New Roman"/>
              </a:rPr>
              <a:t>Vous </a:t>
            </a:r>
            <a:r>
              <a:rPr sz="2800" b="1" spc="-5" dirty="0">
                <a:solidFill>
                  <a:srgbClr val="0066FF"/>
                </a:solidFill>
                <a:latin typeface="Times New Roman"/>
                <a:cs typeface="Times New Roman"/>
              </a:rPr>
              <a:t>êtes </a:t>
            </a:r>
            <a:r>
              <a:rPr sz="2800" b="1" spc="-10" dirty="0">
                <a:solidFill>
                  <a:srgbClr val="0066FF"/>
                </a:solidFill>
                <a:latin typeface="Times New Roman"/>
                <a:cs typeface="Times New Roman"/>
              </a:rPr>
              <a:t>en</a:t>
            </a:r>
            <a:r>
              <a:rPr sz="2800" b="1" spc="40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6FF"/>
                </a:solidFill>
                <a:latin typeface="Times New Roman"/>
                <a:cs typeface="Times New Roman"/>
              </a:rPr>
              <a:t>2nde</a:t>
            </a:r>
            <a:endParaRPr sz="2800">
              <a:latin typeface="Times New Roman"/>
              <a:cs typeface="Times New Roman"/>
            </a:endParaRPr>
          </a:p>
          <a:p>
            <a:pPr marL="387350" marR="185420" indent="33020" algn="ctr">
              <a:lnSpc>
                <a:spcPts val="2490"/>
              </a:lnSpc>
              <a:spcBef>
                <a:spcPts val="1465"/>
              </a:spcBef>
            </a:pPr>
            <a:r>
              <a:rPr sz="2200" b="1" spc="-5" dirty="0">
                <a:latin typeface="Times New Roman"/>
                <a:cs typeface="Times New Roman"/>
              </a:rPr>
              <a:t>Notez le latin en </a:t>
            </a:r>
            <a:r>
              <a:rPr sz="2200" b="1" spc="-10" dirty="0">
                <a:latin typeface="Times New Roman"/>
                <a:cs typeface="Times New Roman"/>
              </a:rPr>
              <a:t>OPTION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sur  </a:t>
            </a:r>
            <a:r>
              <a:rPr sz="2200" b="1" spc="-10" dirty="0">
                <a:latin typeface="Times New Roman"/>
                <a:cs typeface="Times New Roman"/>
              </a:rPr>
              <a:t>votre </a:t>
            </a:r>
            <a:r>
              <a:rPr sz="2200" b="1" spc="-5" dirty="0">
                <a:latin typeface="Times New Roman"/>
                <a:cs typeface="Times New Roman"/>
              </a:rPr>
              <a:t>fiche de 3ème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trimestre.</a:t>
            </a:r>
            <a:endParaRPr sz="2200">
              <a:latin typeface="Times New Roman"/>
              <a:cs typeface="Times New Roman"/>
            </a:endParaRPr>
          </a:p>
          <a:p>
            <a:pPr marL="236220" marR="5080" algn="ctr">
              <a:lnSpc>
                <a:spcPts val="2490"/>
              </a:lnSpc>
              <a:spcBef>
                <a:spcPts val="1400"/>
              </a:spcBef>
            </a:pPr>
            <a:r>
              <a:rPr sz="2200" b="1" spc="-5" dirty="0">
                <a:latin typeface="Times New Roman"/>
                <a:cs typeface="Times New Roman"/>
              </a:rPr>
              <a:t>Prévenez dès maintenant le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lycée  en cas d’oubli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!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619" y="313690"/>
            <a:ext cx="9039225" cy="1146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8784590" algn="l"/>
              </a:tabLst>
            </a:pPr>
            <a:r>
              <a:rPr sz="3600" b="0" i="1" spc="905" dirty="0">
                <a:solidFill>
                  <a:srgbClr val="FF9900"/>
                </a:solidFill>
                <a:latin typeface="Times New Roman"/>
                <a:cs typeface="Times New Roman"/>
              </a:rPr>
              <a:t>D</a:t>
            </a:r>
            <a:r>
              <a:rPr sz="3600" b="0" i="1" spc="340" dirty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3600" b="0" i="1" spc="220" dirty="0">
                <a:solidFill>
                  <a:srgbClr val="FF9900"/>
                </a:solidFill>
                <a:latin typeface="Times New Roman"/>
                <a:cs typeface="Times New Roman"/>
              </a:rPr>
              <a:t>s</a:t>
            </a:r>
            <a:r>
              <a:rPr sz="3600" b="0" i="1" spc="29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b="0" i="1" spc="355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3600" b="0" i="1" spc="740" dirty="0">
                <a:solidFill>
                  <a:srgbClr val="FF9900"/>
                </a:solidFill>
                <a:latin typeface="Times New Roman"/>
                <a:cs typeface="Times New Roman"/>
              </a:rPr>
              <a:t>n</a:t>
            </a:r>
            <a:r>
              <a:rPr sz="3600" b="0" i="1" spc="470" dirty="0">
                <a:solidFill>
                  <a:srgbClr val="FF9900"/>
                </a:solidFill>
                <a:latin typeface="Times New Roman"/>
                <a:cs typeface="Times New Roman"/>
              </a:rPr>
              <a:t>f</a:t>
            </a:r>
            <a:r>
              <a:rPr sz="3600" b="0" i="1" spc="509" dirty="0">
                <a:solidFill>
                  <a:srgbClr val="FF9900"/>
                </a:solidFill>
                <a:latin typeface="Times New Roman"/>
                <a:cs typeface="Times New Roman"/>
              </a:rPr>
              <a:t>o</a:t>
            </a:r>
            <a:r>
              <a:rPr sz="3600" b="0" i="1" spc="400" dirty="0">
                <a:solidFill>
                  <a:srgbClr val="FF9900"/>
                </a:solidFill>
                <a:latin typeface="Times New Roman"/>
                <a:cs typeface="Times New Roman"/>
              </a:rPr>
              <a:t>r</a:t>
            </a:r>
            <a:r>
              <a:rPr sz="3600" b="0" i="1" spc="1075" dirty="0">
                <a:solidFill>
                  <a:srgbClr val="FF9900"/>
                </a:solidFill>
                <a:latin typeface="Times New Roman"/>
                <a:cs typeface="Times New Roman"/>
              </a:rPr>
              <a:t>m</a:t>
            </a:r>
            <a:r>
              <a:rPr sz="3600" b="0" i="1" spc="795" dirty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3600" b="0" i="1" spc="450" dirty="0">
                <a:solidFill>
                  <a:srgbClr val="FF9900"/>
                </a:solidFill>
                <a:latin typeface="Times New Roman"/>
                <a:cs typeface="Times New Roman"/>
              </a:rPr>
              <a:t>t</a:t>
            </a:r>
            <a:r>
              <a:rPr sz="3600" b="0" i="1" spc="355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3600" b="0" i="1" spc="520" dirty="0">
                <a:solidFill>
                  <a:srgbClr val="FF9900"/>
                </a:solidFill>
                <a:latin typeface="Times New Roman"/>
                <a:cs typeface="Times New Roman"/>
              </a:rPr>
              <a:t>o</a:t>
            </a:r>
            <a:r>
              <a:rPr sz="3600" b="0" i="1" spc="515" dirty="0">
                <a:solidFill>
                  <a:srgbClr val="FF9900"/>
                </a:solidFill>
                <a:latin typeface="Times New Roman"/>
                <a:cs typeface="Times New Roman"/>
              </a:rPr>
              <a:t>n</a:t>
            </a:r>
            <a:r>
              <a:rPr sz="3600" b="0" i="1" spc="220" dirty="0">
                <a:solidFill>
                  <a:srgbClr val="FF9900"/>
                </a:solidFill>
                <a:latin typeface="Times New Roman"/>
                <a:cs typeface="Times New Roman"/>
              </a:rPr>
              <a:t>s</a:t>
            </a:r>
            <a:r>
              <a:rPr sz="3600" b="0" i="1" spc="29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b="0" i="1" spc="575" dirty="0">
                <a:solidFill>
                  <a:srgbClr val="FF9900"/>
                </a:solidFill>
                <a:latin typeface="Times New Roman"/>
                <a:cs typeface="Times New Roman"/>
              </a:rPr>
              <a:t>com</a:t>
            </a:r>
            <a:r>
              <a:rPr sz="3600" b="0" i="1" spc="555" dirty="0">
                <a:solidFill>
                  <a:srgbClr val="FF9900"/>
                </a:solidFill>
                <a:latin typeface="Times New Roman"/>
                <a:cs typeface="Times New Roman"/>
              </a:rPr>
              <a:t>plém</a:t>
            </a:r>
            <a:r>
              <a:rPr sz="3600" b="0" i="1" spc="515" dirty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3600" b="0" i="1" spc="575" dirty="0">
                <a:solidFill>
                  <a:srgbClr val="FF9900"/>
                </a:solidFill>
                <a:latin typeface="Times New Roman"/>
                <a:cs typeface="Times New Roman"/>
              </a:rPr>
              <a:t>n</a:t>
            </a:r>
            <a:r>
              <a:rPr sz="3600" b="0" i="1" spc="640" dirty="0">
                <a:solidFill>
                  <a:srgbClr val="FF9900"/>
                </a:solidFill>
                <a:latin typeface="Times New Roman"/>
                <a:cs typeface="Times New Roman"/>
              </a:rPr>
              <a:t>t</a:t>
            </a:r>
            <a:r>
              <a:rPr sz="3600" b="0" i="1" spc="610" dirty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3600" b="0" i="1" spc="330" dirty="0">
                <a:solidFill>
                  <a:srgbClr val="FF9900"/>
                </a:solidFill>
                <a:latin typeface="Times New Roman"/>
                <a:cs typeface="Times New Roman"/>
              </a:rPr>
              <a:t>i</a:t>
            </a:r>
            <a:r>
              <a:rPr sz="3600" b="0" i="1" spc="625" dirty="0">
                <a:solidFill>
                  <a:srgbClr val="FF9900"/>
                </a:solidFill>
                <a:latin typeface="Times New Roman"/>
                <a:cs typeface="Times New Roman"/>
              </a:rPr>
              <a:t>r</a:t>
            </a:r>
            <a:r>
              <a:rPr sz="3600" b="0" i="1" spc="340" dirty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3600" b="0" i="1" spc="220" dirty="0">
                <a:solidFill>
                  <a:srgbClr val="FF9900"/>
                </a:solidFill>
                <a:latin typeface="Times New Roman"/>
                <a:cs typeface="Times New Roman"/>
              </a:rPr>
              <a:t>s</a:t>
            </a:r>
            <a:r>
              <a:rPr sz="3600" b="0" i="1" dirty="0">
                <a:solidFill>
                  <a:srgbClr val="FF9900"/>
                </a:solidFill>
                <a:latin typeface="Times New Roman"/>
                <a:cs typeface="Times New Roman"/>
              </a:rPr>
              <a:t>	?</a:t>
            </a:r>
            <a:endParaRPr sz="3600">
              <a:latin typeface="Times New Roman"/>
              <a:cs typeface="Times New Roman"/>
            </a:endParaRPr>
          </a:p>
          <a:p>
            <a:pPr marR="137795" algn="ctr">
              <a:lnSpc>
                <a:spcPct val="100000"/>
              </a:lnSpc>
              <a:spcBef>
                <a:spcPts val="190"/>
              </a:spcBef>
              <a:tabLst>
                <a:tab pos="3581400" algn="l"/>
              </a:tabLst>
            </a:pPr>
            <a:r>
              <a:rPr sz="3600" b="0" i="1" spc="484" dirty="0">
                <a:solidFill>
                  <a:srgbClr val="FF9900"/>
                </a:solidFill>
                <a:latin typeface="Times New Roman"/>
                <a:cs typeface="Times New Roman"/>
              </a:rPr>
              <a:t>Des</a:t>
            </a:r>
            <a:r>
              <a:rPr sz="3600" b="0" i="1" spc="300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3600" b="0" i="1" spc="434" dirty="0">
                <a:solidFill>
                  <a:srgbClr val="FF9900"/>
                </a:solidFill>
                <a:latin typeface="Times New Roman"/>
                <a:cs typeface="Times New Roman"/>
              </a:rPr>
              <a:t>questions	</a:t>
            </a:r>
            <a:r>
              <a:rPr sz="3600" b="0" i="1" dirty="0">
                <a:solidFill>
                  <a:srgbClr val="FF9900"/>
                </a:solidFill>
                <a:latin typeface="Times New Roman"/>
                <a:cs typeface="Times New Roman"/>
              </a:rPr>
              <a:t>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169" y="2574289"/>
            <a:ext cx="3896995" cy="3179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76835" algn="ctr">
              <a:lnSpc>
                <a:spcPct val="107800"/>
              </a:lnSpc>
              <a:spcBef>
                <a:spcPts val="95"/>
              </a:spcBef>
            </a:pPr>
            <a:r>
              <a:rPr sz="2400" spc="-5" dirty="0">
                <a:latin typeface="Times New Roman"/>
                <a:cs typeface="Times New Roman"/>
              </a:rPr>
              <a:t>Contactez </a:t>
            </a:r>
            <a:r>
              <a:rPr sz="2400" dirty="0">
                <a:latin typeface="Times New Roman"/>
                <a:cs typeface="Times New Roman"/>
              </a:rPr>
              <a:t>M. 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lang="fr-FR" sz="2400" spc="-5" dirty="0">
                <a:latin typeface="Times New Roman"/>
                <a:cs typeface="Times New Roman"/>
              </a:rPr>
              <a:t>AIN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 </a:t>
            </a:r>
            <a:endParaRPr lang="fr-FR" sz="2400" dirty="0">
              <a:latin typeface="Times New Roman"/>
              <a:cs typeface="Times New Roman"/>
            </a:endParaRPr>
          </a:p>
          <a:p>
            <a:pPr marL="12065" marR="5080" indent="76835" algn="ctr">
              <a:lnSpc>
                <a:spcPct val="107800"/>
              </a:lnSpc>
              <a:spcBef>
                <a:spcPts val="95"/>
              </a:spcBef>
            </a:pPr>
            <a:r>
              <a:rPr sz="2400" spc="-10" dirty="0" err="1">
                <a:latin typeface="Times New Roman"/>
                <a:cs typeface="Times New Roman"/>
              </a:rPr>
              <a:t>Mme</a:t>
            </a:r>
            <a:r>
              <a:rPr sz="2400" spc="-10" dirty="0">
                <a:latin typeface="Times New Roman"/>
                <a:cs typeface="Times New Roman"/>
              </a:rPr>
              <a:t>  </a:t>
            </a:r>
            <a:r>
              <a:rPr lang="fr-FR" sz="2400" spc="-5" dirty="0">
                <a:latin typeface="Times New Roman"/>
                <a:cs typeface="Times New Roman"/>
              </a:rPr>
              <a:t>SAMBA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endParaRPr lang="fr-FR" sz="2400" spc="-5" dirty="0">
              <a:latin typeface="Times New Roman"/>
              <a:cs typeface="Times New Roman"/>
            </a:endParaRPr>
          </a:p>
          <a:p>
            <a:pPr marL="12065" marR="5080" indent="76835" algn="ctr">
              <a:lnSpc>
                <a:spcPct val="107800"/>
              </a:lnSpc>
              <a:spcBef>
                <a:spcPts val="95"/>
              </a:spcBef>
            </a:pPr>
            <a:r>
              <a:rPr sz="2400" spc="-5" dirty="0" err="1">
                <a:latin typeface="Times New Roman"/>
                <a:cs typeface="Times New Roman"/>
              </a:rPr>
              <a:t>professeurs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latin au lycée par  l’intermédiaire du site du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lycée.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432434" marR="347980" algn="ctr">
              <a:lnSpc>
                <a:spcPct val="1076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http://www.lyc-st-hilaire-  </a:t>
            </a:r>
            <a:r>
              <a:rPr sz="2400" spc="-5" dirty="0">
                <a:latin typeface="Times New Roman"/>
                <a:cs typeface="Times New Roman"/>
              </a:rPr>
              <a:t>etampes.ac-versailles.fr/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800" y="1028700"/>
            <a:ext cx="1656080" cy="1490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329" y="1634489"/>
            <a:ext cx="3742690" cy="5360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425</Words>
  <Application>Microsoft Office PowerPoint</Application>
  <PresentationFormat>Personnalisé</PresentationFormat>
  <Paragraphs>47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Liberation Sans</vt:lpstr>
      <vt:lpstr>OpenSymbol</vt:lpstr>
      <vt:lpstr>Times New Roman</vt:lpstr>
      <vt:lpstr>Office Theme</vt:lpstr>
      <vt:lpstr>L’OPTION LATIN au Lycée Geoffroy Saint-Hilaire</vt:lpstr>
      <vt:lpstr>Pour qui ?</vt:lpstr>
      <vt:lpstr>Pourquoi faire du latin au lycée ?</vt:lpstr>
      <vt:lpstr>Quelle place dans mon bulletin  et ma moyenne ?</vt:lpstr>
      <vt:lpstr>Quelle différence avec le collège ?</vt:lpstr>
      <vt:lpstr>Programme et modalités d’apprentissage en 2nde</vt:lpstr>
      <vt:lpstr>Comment s’inscrire ?</vt:lpstr>
      <vt:lpstr>Des informations complémentaires ? 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L’OPTION LATIN au Lycée Geoffroy Saint-Hilaire</dc:title>
  <dc:creator>Anne-Flore SAMBA</dc:creator>
  <cp:lastModifiedBy>François Hermant</cp:lastModifiedBy>
  <cp:revision>6</cp:revision>
  <dcterms:created xsi:type="dcterms:W3CDTF">2021-03-15T14:50:21Z</dcterms:created>
  <dcterms:modified xsi:type="dcterms:W3CDTF">2022-06-07T08:31:45Z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Impress</vt:lpwstr>
  </property>
  <property fmtid="{D5CDD505-2E9C-101B-9397-08002B2CF9AE}" pid="4" name="LastSaved">
    <vt:filetime>2021-03-15T00:00:00Z</vt:filetime>
  </property>
</Properties>
</file>